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10"/>
  </p:notesMasterIdLst>
  <p:sldIdLst>
    <p:sldId id="256" r:id="rId2"/>
    <p:sldId id="257" r:id="rId3"/>
    <p:sldId id="259" r:id="rId4"/>
    <p:sldId id="261" r:id="rId5"/>
    <p:sldId id="262" r:id="rId6"/>
    <p:sldId id="263" r:id="rId7"/>
    <p:sldId id="260" r:id="rId8"/>
    <p:sldId id="264" r:id="rId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616" autoAdjust="0"/>
    <p:restoredTop sz="94660" autoAdjust="0"/>
  </p:normalViewPr>
  <p:slideViewPr>
    <p:cSldViewPr>
      <p:cViewPr>
        <p:scale>
          <a:sx n="76" d="100"/>
          <a:sy n="76" d="100"/>
        </p:scale>
        <p:origin x="-984" y="-822"/>
      </p:cViewPr>
      <p:guideLst>
        <p:guide orient="horz" pos="2160"/>
        <p:guide pos="2880"/>
      </p:guideLst>
    </p:cSldViewPr>
  </p:slideViewPr>
  <p:outlineViewPr>
    <p:cViewPr>
      <p:scale>
        <a:sx n="33" d="100"/>
        <a:sy n="33" d="100"/>
      </p:scale>
      <p:origin x="48" y="1950"/>
    </p:cViewPr>
  </p:outlin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05FECF7-F14E-4A9E-87E5-4F07A0987FF8}" type="datetimeFigureOut">
              <a:rPr lang="ru-RU" smtClean="0"/>
              <a:pPr/>
              <a:t>24.05.2013</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65A8B33-6120-45BD-A29E-9751D6965C02}" type="slidenum">
              <a:rPr lang="ru-RU" smtClean="0"/>
              <a:pPr/>
              <a:t>‹#›</a:t>
            </a:fld>
            <a:endParaRPr lang="ru-RU"/>
          </a:p>
        </p:txBody>
      </p:sp>
    </p:spTree>
    <p:extLst>
      <p:ext uri="{BB962C8B-B14F-4D97-AF65-F5344CB8AC3E}">
        <p14:creationId xmlns="" xmlns:p14="http://schemas.microsoft.com/office/powerpoint/2010/main" val="23879006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365A8B33-6120-45BD-A29E-9751D6965C02}" type="slidenum">
              <a:rPr lang="ru-RU" smtClean="0"/>
              <a:pPr/>
              <a:t>1</a:t>
            </a:fld>
            <a:endParaRPr lang="ru-RU"/>
          </a:p>
        </p:txBody>
      </p:sp>
    </p:spTree>
    <p:extLst>
      <p:ext uri="{BB962C8B-B14F-4D97-AF65-F5344CB8AC3E}">
        <p14:creationId xmlns="" xmlns:p14="http://schemas.microsoft.com/office/powerpoint/2010/main" val="680803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ru-RU" smtClean="0"/>
              <a:t>Образец заголовка</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F927DDAC-88AF-47A9-99EA-94E938909363}" type="datetimeFigureOut">
              <a:rPr lang="ru-RU" smtClean="0"/>
              <a:pPr/>
              <a:t>24.05.2013</a:t>
            </a:fld>
            <a:endParaRPr lang="ru-RU"/>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ru-RU"/>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FCD18467-9CCD-4492-978D-87BF225335A1}" type="slidenum">
              <a:rPr lang="ru-RU" smtClean="0"/>
              <a:pPr/>
              <a:t>‹#›</a:t>
            </a:fld>
            <a:endParaRPr lang="ru-RU"/>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F927DDAC-88AF-47A9-99EA-94E938909363}" type="datetimeFigureOut">
              <a:rPr lang="ru-RU" smtClean="0"/>
              <a:pPr/>
              <a:t>24.05.2013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CD18467-9CCD-4492-978D-87BF225335A1}"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ru-RU" smtClean="0"/>
              <a:t>Образец заголовка</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F927DDAC-88AF-47A9-99EA-94E938909363}" type="datetimeFigureOut">
              <a:rPr lang="ru-RU" smtClean="0"/>
              <a:pPr/>
              <a:t>24.05.2013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CD18467-9CCD-4492-978D-87BF225335A1}"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F927DDAC-88AF-47A9-99EA-94E938909363}" type="datetimeFigureOut">
              <a:rPr lang="ru-RU" smtClean="0"/>
              <a:pPr/>
              <a:t>24.05.2013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CD18467-9CCD-4492-978D-87BF225335A1}"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F927DDAC-88AF-47A9-99EA-94E938909363}" type="datetimeFigureOut">
              <a:rPr lang="ru-RU" smtClean="0"/>
              <a:pPr/>
              <a:t>24.05.2013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CD18467-9CCD-4492-978D-87BF225335A1}"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5" name="Date Placeholder 4"/>
          <p:cNvSpPr>
            <a:spLocks noGrp="1"/>
          </p:cNvSpPr>
          <p:nvPr>
            <p:ph type="dt" sz="half" idx="10"/>
          </p:nvPr>
        </p:nvSpPr>
        <p:spPr/>
        <p:txBody>
          <a:bodyPr/>
          <a:lstStyle/>
          <a:p>
            <a:fld id="{F927DDAC-88AF-47A9-99EA-94E938909363}" type="datetimeFigureOut">
              <a:rPr lang="ru-RU" smtClean="0"/>
              <a:pPr/>
              <a:t>24.05.2013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CD18467-9CCD-4492-978D-87BF225335A1}" type="slidenum">
              <a:rPr lang="ru-RU" smtClean="0"/>
              <a:pPr/>
              <a:t>‹#›</a:t>
            </a:fld>
            <a:endParaRPr lang="ru-RU"/>
          </a:p>
        </p:txBody>
      </p:sp>
      <p:sp>
        <p:nvSpPr>
          <p:cNvPr id="9" name="Content Placeholder 8"/>
          <p:cNvSpPr>
            <a:spLocks noGrp="1"/>
          </p:cNvSpPr>
          <p:nvPr>
            <p:ph sz="quarter" idx="13"/>
          </p:nvPr>
        </p:nvSpPr>
        <p:spPr>
          <a:xfrm>
            <a:off x="1042416" y="2313432"/>
            <a:ext cx="3419856" cy="349300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F927DDAC-88AF-47A9-99EA-94E938909363}" type="datetimeFigureOut">
              <a:rPr lang="ru-RU" smtClean="0"/>
              <a:pPr/>
              <a:t>24.05.2013</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FCD18467-9CCD-4492-978D-87BF225335A1}"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F927DDAC-88AF-47A9-99EA-94E938909363}" type="datetimeFigureOut">
              <a:rPr lang="ru-RU" smtClean="0"/>
              <a:pPr/>
              <a:t>24.05.2013</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FCD18467-9CCD-4492-978D-87BF225335A1}"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27DDAC-88AF-47A9-99EA-94E938909363}" type="datetimeFigureOut">
              <a:rPr lang="ru-RU" smtClean="0"/>
              <a:pPr/>
              <a:t>24.05.2013</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FCD18467-9CCD-4492-978D-87BF225335A1}"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F927DDAC-88AF-47A9-99EA-94E938909363}" type="datetimeFigureOut">
              <a:rPr lang="ru-RU" smtClean="0"/>
              <a:pPr/>
              <a:t>24.05.2013</a:t>
            </a:fld>
            <a:endParaRPr lang="ru-RU"/>
          </a:p>
        </p:txBody>
      </p:sp>
      <p:sp>
        <p:nvSpPr>
          <p:cNvPr id="7" name="Slide Number Placeholder 6"/>
          <p:cNvSpPr>
            <a:spLocks noGrp="1"/>
          </p:cNvSpPr>
          <p:nvPr>
            <p:ph type="sldNum" sz="quarter" idx="12"/>
          </p:nvPr>
        </p:nvSpPr>
        <p:spPr/>
        <p:txBody>
          <a:bodyPr/>
          <a:lstStyle/>
          <a:p>
            <a:fld id="{FCD18467-9CCD-4492-978D-87BF225335A1}" type="slidenum">
              <a:rPr lang="ru-RU" smtClean="0"/>
              <a:pPr/>
              <a:t>‹#›</a:t>
            </a:fld>
            <a:endParaRPr lang="ru-RU"/>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ru-RU"/>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ru-RU" smtClean="0"/>
              <a:t>Образец заголовка</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ru-RU" smtClean="0"/>
              <a:t>Образец заголовка</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F927DDAC-88AF-47A9-99EA-94E938909363}" type="datetimeFigureOut">
              <a:rPr lang="ru-RU" smtClean="0"/>
              <a:pPr/>
              <a:t>24.05.2013</a:t>
            </a:fld>
            <a:endParaRPr lang="ru-RU"/>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ru-RU"/>
          </a:p>
        </p:txBody>
      </p:sp>
      <p:sp>
        <p:nvSpPr>
          <p:cNvPr id="7" name="Slide Number Placeholder 6"/>
          <p:cNvSpPr>
            <a:spLocks noGrp="1"/>
          </p:cNvSpPr>
          <p:nvPr>
            <p:ph type="sldNum" sz="quarter" idx="12"/>
          </p:nvPr>
        </p:nvSpPr>
        <p:spPr/>
        <p:txBody>
          <a:bodyPr/>
          <a:lstStyle/>
          <a:p>
            <a:fld id="{FCD18467-9CCD-4492-978D-87BF225335A1}"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F927DDAC-88AF-47A9-99EA-94E938909363}" type="datetimeFigureOut">
              <a:rPr lang="ru-RU" smtClean="0"/>
              <a:pPr/>
              <a:t>24.05.2013</a:t>
            </a:fld>
            <a:endParaRPr lang="ru-RU"/>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ru-RU"/>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FCD18467-9CCD-4492-978D-87BF225335A1}"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499991" y="2420888"/>
            <a:ext cx="3888433" cy="1865368"/>
          </a:xfrm>
        </p:spPr>
        <p:txBody>
          <a:bodyPr>
            <a:normAutofit fontScale="90000"/>
          </a:bodyPr>
          <a:lstStyle/>
          <a:p>
            <a:pPr algn="ctr"/>
            <a:r>
              <a:rPr lang="ru-RU" dirty="0" smtClean="0"/>
              <a:t>Вредные последствия использования компьютера</a:t>
            </a:r>
            <a:endParaRPr lang="ru-RU" dirty="0"/>
          </a:p>
        </p:txBody>
      </p:sp>
      <p:sp>
        <p:nvSpPr>
          <p:cNvPr id="3" name="Подзаголовок 2"/>
          <p:cNvSpPr>
            <a:spLocks noGrp="1"/>
          </p:cNvSpPr>
          <p:nvPr>
            <p:ph type="subTitle" idx="1"/>
          </p:nvPr>
        </p:nvSpPr>
        <p:spPr>
          <a:xfrm>
            <a:off x="4733365" y="5357826"/>
            <a:ext cx="3309803" cy="642942"/>
          </a:xfrm>
        </p:spPr>
        <p:txBody>
          <a:bodyPr>
            <a:normAutofit/>
          </a:bodyPr>
          <a:lstStyle/>
          <a:p>
            <a:r>
              <a:rPr lang="ru-RU" sz="1400" dirty="0" err="1" smtClean="0"/>
              <a:t>Кониченко</a:t>
            </a:r>
            <a:r>
              <a:rPr lang="ru-RU" sz="1400" dirty="0" smtClean="0"/>
              <a:t> Александр 10 СП</a:t>
            </a:r>
          </a:p>
          <a:p>
            <a:r>
              <a:rPr lang="ru-RU" sz="1400" dirty="0" smtClean="0"/>
              <a:t>Новосибирск, 2013</a:t>
            </a:r>
            <a:endParaRPr lang="ru-RU" sz="1400" dirty="0"/>
          </a:p>
        </p:txBody>
      </p:sp>
    </p:spTree>
    <p:extLst>
      <p:ext uri="{BB962C8B-B14F-4D97-AF65-F5344CB8AC3E}">
        <p14:creationId xmlns="" xmlns:p14="http://schemas.microsoft.com/office/powerpoint/2010/main" val="36913024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3608" y="620688"/>
            <a:ext cx="7024744" cy="1143000"/>
          </a:xfrm>
        </p:spPr>
        <p:txBody>
          <a:bodyPr>
            <a:normAutofit/>
          </a:bodyPr>
          <a:lstStyle/>
          <a:p>
            <a:r>
              <a:rPr lang="ru-RU" dirty="0" smtClean="0"/>
              <a:t>Введение</a:t>
            </a:r>
            <a:endParaRPr lang="ru-RU" dirty="0"/>
          </a:p>
        </p:txBody>
      </p:sp>
      <p:sp>
        <p:nvSpPr>
          <p:cNvPr id="3" name="Объект 2"/>
          <p:cNvSpPr>
            <a:spLocks noGrp="1"/>
          </p:cNvSpPr>
          <p:nvPr>
            <p:ph idx="1"/>
          </p:nvPr>
        </p:nvSpPr>
        <p:spPr>
          <a:xfrm>
            <a:off x="467544" y="1772816"/>
            <a:ext cx="4104456" cy="4608512"/>
          </a:xfrm>
        </p:spPr>
        <p:txBody>
          <a:bodyPr>
            <a:noAutofit/>
          </a:bodyPr>
          <a:lstStyle/>
          <a:p>
            <a:pPr marL="0" indent="0">
              <a:buNone/>
            </a:pPr>
            <a:endParaRPr lang="ru-RU" sz="1400" dirty="0"/>
          </a:p>
          <a:p>
            <a:pPr marL="0" indent="0">
              <a:buNone/>
            </a:pPr>
            <a:r>
              <a:rPr lang="ru-RU" sz="1400" dirty="0"/>
              <a:t>Компьютеризация нашего общества уже давно вышла за рамки просто технической оснащенности. Сегодня компьютер вошел во все сферы человеческой жизни. Причем, компьютер в наши дни стал уже не просто рабочим приспособлением, а правой рукой человека. Это вполне естественный и закономерный процесс, однако, с ним сопряжены некоторые вопросы. Людей все больше тревожат последствия контакта человека и компьютера, в частности, их тревожит вопрос о том, есть ли вред компьютера на здоровье человека. </a:t>
            </a:r>
            <a:endParaRPr lang="ru-RU" sz="1400" dirty="0" smtClean="0"/>
          </a:p>
          <a:p>
            <a:pPr marL="0" indent="0">
              <a:buNone/>
            </a:pPr>
            <a:r>
              <a:rPr lang="ru-RU" sz="1400" dirty="0" smtClean="0"/>
              <a:t>Если </a:t>
            </a:r>
            <a:r>
              <a:rPr lang="ru-RU" sz="1400" dirty="0"/>
              <a:t>вы постоянно работаете за компьютером, он может вызвать целый ряд серьезных заболеваний, ведь вы длительное время находитесь в неподвижном положении, слегка двигая пальцами и глазами.</a:t>
            </a:r>
          </a:p>
        </p:txBody>
      </p:sp>
      <p:pic>
        <p:nvPicPr>
          <p:cNvPr id="4" name="Рисунок 3"/>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4572000" y="2204863"/>
            <a:ext cx="4000500" cy="3000375"/>
          </a:xfrm>
          <a:prstGeom prst="rect">
            <a:avLst/>
          </a:prstGeom>
        </p:spPr>
      </p:pic>
    </p:spTree>
    <p:extLst>
      <p:ext uri="{BB962C8B-B14F-4D97-AF65-F5344CB8AC3E}">
        <p14:creationId xmlns="" xmlns:p14="http://schemas.microsoft.com/office/powerpoint/2010/main" val="1546914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71600" y="548680"/>
            <a:ext cx="7024744" cy="1008112"/>
          </a:xfrm>
        </p:spPr>
        <p:txBody>
          <a:bodyPr>
            <a:normAutofit/>
          </a:bodyPr>
          <a:lstStyle/>
          <a:p>
            <a:r>
              <a:rPr lang="ru-RU" dirty="0" smtClean="0"/>
              <a:t>Виды компьютерных угроз</a:t>
            </a:r>
            <a:endParaRPr lang="ru-RU" dirty="0"/>
          </a:p>
        </p:txBody>
      </p:sp>
      <p:sp>
        <p:nvSpPr>
          <p:cNvPr id="3" name="Объект 2"/>
          <p:cNvSpPr>
            <a:spLocks noGrp="1"/>
          </p:cNvSpPr>
          <p:nvPr>
            <p:ph idx="1"/>
          </p:nvPr>
        </p:nvSpPr>
        <p:spPr>
          <a:xfrm>
            <a:off x="457200" y="1600200"/>
            <a:ext cx="4330824" cy="4525963"/>
          </a:xfrm>
        </p:spPr>
        <p:txBody>
          <a:bodyPr>
            <a:normAutofit lnSpcReduction="10000"/>
          </a:bodyPr>
          <a:lstStyle/>
          <a:p>
            <a:pPr marL="68580" indent="0">
              <a:buNone/>
            </a:pPr>
            <a:r>
              <a:rPr lang="ru-RU" dirty="0" smtClean="0"/>
              <a:t>Ученые выделяют три основных направления, представляющих угрозу здоровью детей и подростков. </a:t>
            </a:r>
          </a:p>
          <a:p>
            <a:pPr marL="68580" indent="0">
              <a:buNone/>
            </a:pPr>
            <a:r>
              <a:rPr lang="ru-RU" dirty="0" smtClean="0"/>
              <a:t>Это угрозы:</a:t>
            </a:r>
          </a:p>
          <a:p>
            <a:r>
              <a:rPr lang="ru-RU" dirty="0" smtClean="0"/>
              <a:t>1. физическому здоровью</a:t>
            </a:r>
          </a:p>
          <a:p>
            <a:r>
              <a:rPr lang="ru-RU" dirty="0" smtClean="0"/>
              <a:t>2. моральному здоровью</a:t>
            </a:r>
          </a:p>
          <a:p>
            <a:r>
              <a:rPr lang="ru-RU" dirty="0" smtClean="0"/>
              <a:t>3. психическому здоровью</a:t>
            </a:r>
            <a:endParaRPr lang="ru-RU" dirty="0"/>
          </a:p>
        </p:txBody>
      </p:sp>
      <p:pic>
        <p:nvPicPr>
          <p:cNvPr id="2050" name="Picture 2"/>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4644008" y="1737198"/>
            <a:ext cx="3902245" cy="3636018"/>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Tree>
    <p:extLst>
      <p:ext uri="{BB962C8B-B14F-4D97-AF65-F5344CB8AC3E}">
        <p14:creationId xmlns="" xmlns:p14="http://schemas.microsoft.com/office/powerpoint/2010/main" val="9227882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3490" y="692696"/>
            <a:ext cx="7024744" cy="1080120"/>
          </a:xfrm>
        </p:spPr>
        <p:txBody>
          <a:bodyPr>
            <a:normAutofit fontScale="90000"/>
          </a:bodyPr>
          <a:lstStyle/>
          <a:p>
            <a:r>
              <a:rPr lang="ru-RU" dirty="0" smtClean="0"/>
              <a:t>Психологическая зависимость</a:t>
            </a:r>
            <a:endParaRPr lang="ru-RU" dirty="0"/>
          </a:p>
        </p:txBody>
      </p:sp>
      <p:sp>
        <p:nvSpPr>
          <p:cNvPr id="3" name="Объект 2"/>
          <p:cNvSpPr>
            <a:spLocks noGrp="1"/>
          </p:cNvSpPr>
          <p:nvPr>
            <p:ph sz="quarter" idx="13"/>
          </p:nvPr>
        </p:nvSpPr>
        <p:spPr>
          <a:xfrm>
            <a:off x="755576" y="1772816"/>
            <a:ext cx="3706696" cy="4299390"/>
          </a:xfrm>
        </p:spPr>
        <p:txBody>
          <a:bodyPr>
            <a:normAutofit fontScale="70000" lnSpcReduction="20000"/>
          </a:bodyPr>
          <a:lstStyle/>
          <a:p>
            <a:r>
              <a:rPr lang="ru-RU" dirty="0"/>
              <a:t>Зависимость от Интернета (особенно, социальных сетей), зависимость от различных игр (наблюдается преимущественно у детей) – все это заставляет людей сидеть у монитора и заниматься бесполезной ерундой. И если некоторые люди не поддаются влиянию этих зависимостей, то дети очень быстро могут получить психологическое расстройство, которое не так-то просто вылечить.</a:t>
            </a:r>
          </a:p>
        </p:txBody>
      </p:sp>
      <p:pic>
        <p:nvPicPr>
          <p:cNvPr id="5" name="Объект 4"/>
          <p:cNvPicPr>
            <a:picLocks noGrp="1" noChangeAspect="1"/>
          </p:cNvPicPr>
          <p:nvPr>
            <p:ph sz="quarter" idx="14"/>
          </p:nvPr>
        </p:nvPicPr>
        <p:blipFill>
          <a:blip r:embed="rId2" cstate="print">
            <a:extLst>
              <a:ext uri="{28A0092B-C50C-407E-A947-70E740481C1C}">
                <a14:useLocalDpi xmlns="" xmlns:a14="http://schemas.microsoft.com/office/drawing/2010/main" val="0"/>
              </a:ext>
            </a:extLst>
          </a:blip>
          <a:stretch>
            <a:fillRect/>
          </a:stretch>
        </p:blipFill>
        <p:spPr>
          <a:xfrm>
            <a:off x="4644008" y="1844824"/>
            <a:ext cx="3419475" cy="2792571"/>
          </a:xfrm>
        </p:spPr>
      </p:pic>
    </p:spTree>
    <p:extLst>
      <p:ext uri="{BB962C8B-B14F-4D97-AF65-F5344CB8AC3E}">
        <p14:creationId xmlns="" xmlns:p14="http://schemas.microsoft.com/office/powerpoint/2010/main" val="37180255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3490" y="692696"/>
            <a:ext cx="7024744" cy="1080120"/>
          </a:xfrm>
        </p:spPr>
        <p:txBody>
          <a:bodyPr/>
          <a:lstStyle/>
          <a:p>
            <a:r>
              <a:rPr lang="ru-RU" dirty="0" smtClean="0"/>
              <a:t>Физические отклонения</a:t>
            </a:r>
            <a:endParaRPr lang="ru-RU" dirty="0"/>
          </a:p>
        </p:txBody>
      </p:sp>
      <p:sp>
        <p:nvSpPr>
          <p:cNvPr id="3" name="Объект 2"/>
          <p:cNvSpPr>
            <a:spLocks noGrp="1"/>
          </p:cNvSpPr>
          <p:nvPr>
            <p:ph sz="quarter" idx="13"/>
          </p:nvPr>
        </p:nvSpPr>
        <p:spPr>
          <a:xfrm>
            <a:off x="1042416" y="1916832"/>
            <a:ext cx="3419856" cy="3889608"/>
          </a:xfrm>
        </p:spPr>
        <p:txBody>
          <a:bodyPr>
            <a:normAutofit fontScale="62500" lnSpcReduction="20000"/>
          </a:bodyPr>
          <a:lstStyle/>
          <a:p>
            <a:r>
              <a:rPr lang="ru-RU" dirty="0"/>
              <a:t>Второй пункт вреда от работы на компьютере это влияние на нашу осанку. Опять же, здесь в группу риска входят все пользователи, но дети – особенно. Ведь если у взрослого человека уже ничего не растет (кроме волос и ногтей), то у ребенка постоянно растут кости, внутренние органы. Неправильная посадка, неправильная регулировка по высоте стула, не то положение самого компьютера (клавиатуры, монитора) влияют на формирование осанки очень серьезно.</a:t>
            </a:r>
          </a:p>
        </p:txBody>
      </p:sp>
      <p:pic>
        <p:nvPicPr>
          <p:cNvPr id="5" name="Объект 4"/>
          <p:cNvPicPr>
            <a:picLocks noGrp="1" noChangeAspect="1"/>
          </p:cNvPicPr>
          <p:nvPr>
            <p:ph sz="quarter" idx="14"/>
          </p:nvPr>
        </p:nvPicPr>
        <p:blipFill>
          <a:blip r:embed="rId2" cstate="print">
            <a:extLst>
              <a:ext uri="{28A0092B-C50C-407E-A947-70E740481C1C}">
                <a14:useLocalDpi xmlns="" xmlns:a14="http://schemas.microsoft.com/office/drawing/2010/main" val="0"/>
              </a:ext>
            </a:extLst>
          </a:blip>
          <a:stretch>
            <a:fillRect/>
          </a:stretch>
        </p:blipFill>
        <p:spPr>
          <a:xfrm>
            <a:off x="4572000" y="2060848"/>
            <a:ext cx="3419475" cy="2556057"/>
          </a:xfrm>
        </p:spPr>
      </p:pic>
    </p:spTree>
    <p:extLst>
      <p:ext uri="{BB962C8B-B14F-4D97-AF65-F5344CB8AC3E}">
        <p14:creationId xmlns="" xmlns:p14="http://schemas.microsoft.com/office/powerpoint/2010/main" val="18172685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3490" y="692696"/>
            <a:ext cx="7024744" cy="1008112"/>
          </a:xfrm>
        </p:spPr>
        <p:txBody>
          <a:bodyPr/>
          <a:lstStyle/>
          <a:p>
            <a:r>
              <a:rPr lang="ru-RU" dirty="0" smtClean="0"/>
              <a:t>Зрение</a:t>
            </a:r>
            <a:endParaRPr lang="ru-RU" dirty="0"/>
          </a:p>
        </p:txBody>
      </p:sp>
      <p:sp>
        <p:nvSpPr>
          <p:cNvPr id="3" name="Объект 2"/>
          <p:cNvSpPr>
            <a:spLocks noGrp="1"/>
          </p:cNvSpPr>
          <p:nvPr>
            <p:ph sz="quarter" idx="13"/>
          </p:nvPr>
        </p:nvSpPr>
        <p:spPr>
          <a:xfrm>
            <a:off x="755576" y="1700808"/>
            <a:ext cx="3816424" cy="4105632"/>
          </a:xfrm>
        </p:spPr>
        <p:txBody>
          <a:bodyPr>
            <a:noAutofit/>
          </a:bodyPr>
          <a:lstStyle/>
          <a:p>
            <a:r>
              <a:rPr lang="ru-RU" sz="1400" dirty="0"/>
              <a:t>Современные жидкокристаллические мониторы «садят» зрение гораздо меньше, чем их аналоги из прошлого. Некоторые исследования вообще показывают, что излучения как такового нет вообще, то есть на сетчатку не попадают вредные лучи. Но! Опасность в другом: работая за компьютером, мы часто смотрим в одну точку или почти в одну. Чтобы минимизировать опасность, нужно хотя бы раз в полчаса отходить к окну и проводить пару минут тренировку: смотрите на предметы вдалеке, потом на более близкие, напрягая только мышцы глаз.</a:t>
            </a:r>
          </a:p>
        </p:txBody>
      </p:sp>
      <p:pic>
        <p:nvPicPr>
          <p:cNvPr id="5" name="Объект 4"/>
          <p:cNvPicPr>
            <a:picLocks noGrp="1" noChangeAspect="1"/>
          </p:cNvPicPr>
          <p:nvPr>
            <p:ph sz="quarter" idx="14"/>
          </p:nvPr>
        </p:nvPicPr>
        <p:blipFill>
          <a:blip r:embed="rId2" cstate="print">
            <a:extLst>
              <a:ext uri="{28A0092B-C50C-407E-A947-70E740481C1C}">
                <a14:useLocalDpi xmlns="" xmlns:a14="http://schemas.microsoft.com/office/drawing/2010/main" val="0"/>
              </a:ext>
            </a:extLst>
          </a:blip>
          <a:stretch>
            <a:fillRect/>
          </a:stretch>
        </p:blipFill>
        <p:spPr>
          <a:xfrm>
            <a:off x="4572000" y="2204864"/>
            <a:ext cx="3996444" cy="2664296"/>
          </a:xfrm>
        </p:spPr>
      </p:pic>
    </p:spTree>
    <p:extLst>
      <p:ext uri="{BB962C8B-B14F-4D97-AF65-F5344CB8AC3E}">
        <p14:creationId xmlns="" xmlns:p14="http://schemas.microsoft.com/office/powerpoint/2010/main" val="12808502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71600" y="697260"/>
            <a:ext cx="7024744" cy="1143000"/>
          </a:xfrm>
        </p:spPr>
        <p:txBody>
          <a:bodyPr>
            <a:normAutofit fontScale="90000"/>
          </a:bodyPr>
          <a:lstStyle/>
          <a:p>
            <a:r>
              <a:rPr lang="ru-RU" dirty="0" smtClean="0"/>
              <a:t>Минимизация угрозы физическому здоровью</a:t>
            </a:r>
            <a:endParaRPr lang="ru-RU" dirty="0"/>
          </a:p>
        </p:txBody>
      </p:sp>
      <p:sp>
        <p:nvSpPr>
          <p:cNvPr id="4" name="Прямоугольник 3"/>
          <p:cNvSpPr/>
          <p:nvPr/>
        </p:nvSpPr>
        <p:spPr>
          <a:xfrm>
            <a:off x="483618" y="1815751"/>
            <a:ext cx="4176464" cy="3785652"/>
          </a:xfrm>
          <a:prstGeom prst="rect">
            <a:avLst/>
          </a:prstGeom>
        </p:spPr>
        <p:txBody>
          <a:bodyPr wrap="square">
            <a:spAutoFit/>
          </a:bodyPr>
          <a:lstStyle/>
          <a:p>
            <a:r>
              <a:rPr lang="ru-RU" sz="1600" dirty="0" smtClean="0"/>
              <a:t>Расстояние от экрана до глаз </a:t>
            </a:r>
          </a:p>
          <a:p>
            <a:r>
              <a:rPr lang="ru-RU" sz="1600" dirty="0" smtClean="0"/>
              <a:t>должно </a:t>
            </a:r>
            <a:r>
              <a:rPr lang="ru-RU" sz="1600" dirty="0" smtClean="0"/>
              <a:t>составлять </a:t>
            </a:r>
            <a:r>
              <a:rPr lang="ru-RU" sz="1600" dirty="0" smtClean="0"/>
              <a:t>60-70 см</a:t>
            </a:r>
            <a:r>
              <a:rPr lang="ru-RU" sz="1600" dirty="0" smtClean="0"/>
              <a:t>, линия взгляда должна </a:t>
            </a:r>
            <a:r>
              <a:rPr lang="ru-RU" sz="1600" dirty="0" smtClean="0"/>
              <a:t>приходиться </a:t>
            </a:r>
            <a:r>
              <a:rPr lang="ru-RU" sz="1600" dirty="0" smtClean="0"/>
              <a:t>на середину или </a:t>
            </a:r>
            <a:r>
              <a:rPr lang="ru-RU" sz="1600" dirty="0" smtClean="0"/>
              <a:t>верхнюю </a:t>
            </a:r>
            <a:r>
              <a:rPr lang="ru-RU" sz="1600" dirty="0" smtClean="0"/>
              <a:t>треть экрана. Этого можно </a:t>
            </a:r>
            <a:r>
              <a:rPr lang="ru-RU" sz="1600" dirty="0" smtClean="0"/>
              <a:t>достичь </a:t>
            </a:r>
            <a:r>
              <a:rPr lang="ru-RU" sz="1600" dirty="0" smtClean="0"/>
              <a:t>за счет использования </a:t>
            </a:r>
            <a:r>
              <a:rPr lang="ru-RU" sz="1600" dirty="0" smtClean="0"/>
              <a:t>мебели</a:t>
            </a:r>
            <a:r>
              <a:rPr lang="ru-RU" sz="1600" dirty="0" smtClean="0"/>
              <a:t>, соответствующей </a:t>
            </a:r>
            <a:r>
              <a:rPr lang="ru-RU" sz="1600" dirty="0" smtClean="0"/>
              <a:t>ростовым </a:t>
            </a:r>
            <a:r>
              <a:rPr lang="ru-RU" sz="1600" dirty="0" smtClean="0"/>
              <a:t>данным ребенка. </a:t>
            </a:r>
            <a:r>
              <a:rPr lang="ru-RU" sz="1600" dirty="0" smtClean="0"/>
              <a:t>Конструкция </a:t>
            </a:r>
            <a:r>
              <a:rPr lang="ru-RU" sz="1600" dirty="0" smtClean="0"/>
              <a:t>рабочего стула должна обеспечивать поддержание рациональной рабочей позы для </a:t>
            </a:r>
          </a:p>
          <a:p>
            <a:r>
              <a:rPr lang="ru-RU" sz="1600" dirty="0" smtClean="0"/>
              <a:t>снижения статического напряжения мышц шейно-плечевой области и спины для предупреждения </a:t>
            </a:r>
          </a:p>
          <a:p>
            <a:r>
              <a:rPr lang="ru-RU" sz="1600" dirty="0" smtClean="0"/>
              <a:t>утомления (оптимально - стул с высокой спинкой и </a:t>
            </a:r>
            <a:r>
              <a:rPr lang="ru-RU" sz="1600" dirty="0" smtClean="0"/>
              <a:t>подлокотниками</a:t>
            </a:r>
            <a:r>
              <a:rPr lang="ru-RU" sz="1600" dirty="0" smtClean="0"/>
              <a:t>).</a:t>
            </a:r>
            <a:endParaRPr lang="ru-RU" sz="1600" dirty="0"/>
          </a:p>
        </p:txBody>
      </p:sp>
      <p:pic>
        <p:nvPicPr>
          <p:cNvPr id="1028" name="Picture 4"/>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4618097" y="2060848"/>
            <a:ext cx="3970169" cy="2632394"/>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Tree>
    <p:extLst>
      <p:ext uri="{BB962C8B-B14F-4D97-AF65-F5344CB8AC3E}">
        <p14:creationId xmlns="" xmlns:p14="http://schemas.microsoft.com/office/powerpoint/2010/main" val="15934901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15616" y="1268760"/>
            <a:ext cx="7024744" cy="2473344"/>
          </a:xfrm>
        </p:spPr>
        <p:txBody>
          <a:bodyPr/>
          <a:lstStyle/>
          <a:p>
            <a:pPr algn="ctr"/>
            <a:r>
              <a:rPr lang="ru-RU" dirty="0" smtClean="0"/>
              <a:t>Спасибо за внимание</a:t>
            </a:r>
            <a:endParaRPr lang="ru-RU" dirty="0"/>
          </a:p>
        </p:txBody>
      </p:sp>
    </p:spTree>
    <p:extLst>
      <p:ext uri="{BB962C8B-B14F-4D97-AF65-F5344CB8AC3E}">
        <p14:creationId xmlns="" xmlns:p14="http://schemas.microsoft.com/office/powerpoint/2010/main" val="311174434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стин">
  <a:themeElements>
    <a:clrScheme name="Остин">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Остин">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Остин">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106</TotalTime>
  <Words>461</Words>
  <Application>Microsoft Office PowerPoint</Application>
  <PresentationFormat>Экран (4:3)</PresentationFormat>
  <Paragraphs>26</Paragraphs>
  <Slides>8</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Остин</vt:lpstr>
      <vt:lpstr>Вредные последствия использования компьютера</vt:lpstr>
      <vt:lpstr>Введение</vt:lpstr>
      <vt:lpstr>Виды компьютерных угроз</vt:lpstr>
      <vt:lpstr>Психологическая зависимость</vt:lpstr>
      <vt:lpstr>Физические отклонения</vt:lpstr>
      <vt:lpstr>Зрение</vt:lpstr>
      <vt:lpstr>Минимизация угрозы физическому здоровью</vt:lpstr>
      <vt:lpstr>Спасибо за внимание</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Здоровье сберегающие технологии при работе с компьютером.</dc:title>
  <dc:creator>Татьяна</dc:creator>
  <cp:lastModifiedBy>School 130</cp:lastModifiedBy>
  <cp:revision>22</cp:revision>
  <dcterms:created xsi:type="dcterms:W3CDTF">2013-05-16T14:44:31Z</dcterms:created>
  <dcterms:modified xsi:type="dcterms:W3CDTF">2013-05-24T03:08:49Z</dcterms:modified>
</cp:coreProperties>
</file>